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7" r:id="rId2"/>
    <p:sldMasterId id="2147483714" r:id="rId3"/>
    <p:sldMasterId id="2147483731" r:id="rId4"/>
  </p:sldMasterIdLst>
  <p:sldIdLst>
    <p:sldId id="256" r:id="rId5"/>
    <p:sldId id="257" r:id="rId6"/>
    <p:sldId id="264" r:id="rId7"/>
    <p:sldId id="265" r:id="rId8"/>
    <p:sldId id="276" r:id="rId9"/>
    <p:sldId id="284" r:id="rId10"/>
    <p:sldId id="266" r:id="rId11"/>
    <p:sldId id="275" r:id="rId12"/>
    <p:sldId id="267" r:id="rId13"/>
    <p:sldId id="283" r:id="rId14"/>
    <p:sldId id="282" r:id="rId15"/>
    <p:sldId id="277" r:id="rId16"/>
    <p:sldId id="268" r:id="rId17"/>
    <p:sldId id="278" r:id="rId18"/>
    <p:sldId id="270" r:id="rId19"/>
    <p:sldId id="280" r:id="rId20"/>
    <p:sldId id="271" r:id="rId21"/>
    <p:sldId id="281" r:id="rId2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es Alejandra Soto Higuera" initials="IASH" lastIdx="6" clrIdx="0">
    <p:extLst>
      <p:ext uri="{19B8F6BF-5375-455C-9EA6-DF929625EA0E}">
        <p15:presenceInfo xmlns:p15="http://schemas.microsoft.com/office/powerpoint/2012/main" userId="066ceac74497ecf1" providerId="Windows Live"/>
      </p:ext>
    </p:extLst>
  </p:cmAuthor>
  <p:cmAuthor id="2" name="Paz Echeñique Pascal" initials="PEP" lastIdx="19" clrIdx="1">
    <p:extLst>
      <p:ext uri="{19B8F6BF-5375-455C-9EA6-DF929625EA0E}">
        <p15:presenceInfo xmlns:p15="http://schemas.microsoft.com/office/powerpoint/2012/main" userId="S::paz.echenique@supereduc.cl::5e0c8ff5-f6fa-4b55-8039-8fea4db5444b" providerId="AD"/>
      </p:ext>
    </p:extLst>
  </p:cmAuthor>
  <p:cmAuthor id="3" name="Valentina Ruiz González" initials="VRG" lastIdx="3" clrIdx="2">
    <p:extLst>
      <p:ext uri="{19B8F6BF-5375-455C-9EA6-DF929625EA0E}">
        <p15:presenceInfo xmlns:p15="http://schemas.microsoft.com/office/powerpoint/2012/main" userId="S::valentina.ruiz@supereduc.cl::7a7ae933-815a-42ce-8757-155e3c8dffb2" providerId="AD"/>
      </p:ext>
    </p:extLst>
  </p:cmAuthor>
  <p:cmAuthor id="4" name="Microsoft Office User" initials="MOU" lastIdx="2" clrIdx="3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B5E5"/>
    <a:srgbClr val="6CB5E6"/>
    <a:srgbClr val="6DB5E6"/>
    <a:srgbClr val="6899D1"/>
    <a:srgbClr val="6B9AD1"/>
    <a:srgbClr val="0069AD"/>
    <a:srgbClr val="488CCB"/>
    <a:srgbClr val="E63845"/>
    <a:srgbClr val="468CC9"/>
    <a:srgbClr val="E638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9832A6-FBD2-4411-931C-9C74ABBDC927}" v="4" dt="2021-12-09T14:42:59.8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29" autoAdjust="0"/>
    <p:restoredTop sz="94660"/>
  </p:normalViewPr>
  <p:slideViewPr>
    <p:cSldViewPr snapToGrid="0">
      <p:cViewPr varScale="1">
        <p:scale>
          <a:sx n="88" d="100"/>
          <a:sy n="88" d="100"/>
        </p:scale>
        <p:origin x="71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4253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9619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6207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593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F139D34-100E-4F72-BFF2-01BC6DF0A850}" type="datetimeFigureOut">
              <a:rPr lang="es-CL" smtClean="0"/>
              <a:t>09-03-2022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A6084F1-F9A6-4463-A60B-677D1A1463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65209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9036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2445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7986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806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8498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7578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14213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62639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8140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82869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F139D34-100E-4F72-BFF2-01BC6DF0A850}" type="datetimeFigureOut">
              <a:rPr lang="es-CL" smtClean="0"/>
              <a:t>09-03-2022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A6084F1-F9A6-4463-A60B-677D1A1463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28355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9877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7412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64247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4342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82160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F139D34-100E-4F72-BFF2-01BC6DF0A850}" type="datetimeFigureOut">
              <a:rPr lang="es-CL" smtClean="0"/>
              <a:t>09-03-2022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A6084F1-F9A6-4463-A60B-677D1A1463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0498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52096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9956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395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45400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21340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25999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98115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30158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9664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60185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F139D34-100E-4F72-BFF2-01BC6DF0A850}" type="datetimeFigureOut">
              <a:rPr lang="es-CL" smtClean="0"/>
              <a:t>09-03-2022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A6084F1-F9A6-4463-A60B-677D1A1463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5812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74831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63106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89994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23132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57539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03433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F139D34-100E-4F72-BFF2-01BC6DF0A850}" type="datetimeFigureOut">
              <a:rPr lang="es-CL" smtClean="0"/>
              <a:t>09-03-2022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A6084F1-F9A6-4463-A60B-677D1A1463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15702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7487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03625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2667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428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35099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14541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79349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8238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13865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2565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F139D34-100E-4F72-BFF2-01BC6DF0A850}" type="datetimeFigureOut">
              <a:rPr lang="es-CL" smtClean="0"/>
              <a:t>09-03-2022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A6084F1-F9A6-4463-A60B-677D1A1463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75526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9376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90306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93177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5338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40478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34987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F139D34-100E-4F72-BFF2-01BC6DF0A850}" type="datetimeFigureOut">
              <a:rPr lang="es-CL" smtClean="0"/>
              <a:t>09-03-2022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A6084F1-F9A6-4463-A60B-677D1A1463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54739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45707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901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874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548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F139D34-100E-4F72-BFF2-01BC6DF0A850}" type="datetimeFigureOut">
              <a:rPr lang="es-CL" smtClean="0"/>
              <a:t>09-03-2022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A6084F1-F9A6-4463-A60B-677D1A1463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16468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8455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39D34-100E-4F72-BFF2-01BC6DF0A850}" type="datetimeFigureOut">
              <a:rPr lang="es-CL" smtClean="0"/>
              <a:t>09-03-2022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084F1-F9A6-4463-A60B-677D1A1463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1910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49" r:id="rId12"/>
    <p:sldLayoutId id="2147483650" r:id="rId13"/>
    <p:sldLayoutId id="2147483651" r:id="rId14"/>
    <p:sldLayoutId id="2147483652" r:id="rId15"/>
    <p:sldLayoutId id="2147483653" r:id="rId16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3310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2436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96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pereduc.cl/" TargetMode="External"/><Relationship Id="rId2" Type="http://schemas.openxmlformats.org/officeDocument/2006/relationships/hyperlink" Target="http://www.mineduc.cl/" TargetMode="External"/><Relationship Id="rId1" Type="http://schemas.openxmlformats.org/officeDocument/2006/relationships/slideLayout" Target="../slideLayouts/slideLayout53.xml"/><Relationship Id="rId4" Type="http://schemas.openxmlformats.org/officeDocument/2006/relationships/hyperlink" Target="http://www.agenciaeducacion.c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youtu.be/M52BJHOzzQU" TargetMode="Externa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BE37AC7-0DE1-0440-BE0F-D51B664071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1" r="52705"/>
          <a:stretch/>
        </p:blipFill>
        <p:spPr>
          <a:xfrm>
            <a:off x="0" y="863504"/>
            <a:ext cx="5766227" cy="5819614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475241E3-4A9C-BE41-9EFD-BC6D15ABF7E0}"/>
              </a:ext>
            </a:extLst>
          </p:cNvPr>
          <p:cNvSpPr/>
          <p:nvPr/>
        </p:nvSpPr>
        <p:spPr>
          <a:xfrm>
            <a:off x="6109614" y="2294376"/>
            <a:ext cx="2463209" cy="593272"/>
          </a:xfrm>
          <a:prstGeom prst="rect">
            <a:avLst/>
          </a:prstGeom>
          <a:solidFill>
            <a:srgbClr val="6CB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200" dirty="0">
                <a:solidFill>
                  <a:schemeClr val="bg1"/>
                </a:solidFill>
              </a:rPr>
              <a:t>Taller de reflexión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3292609-07DA-B740-8723-50F13A2C46B3}"/>
              </a:ext>
            </a:extLst>
          </p:cNvPr>
          <p:cNvSpPr txBox="1"/>
          <p:nvPr/>
        </p:nvSpPr>
        <p:spPr>
          <a:xfrm rot="306188">
            <a:off x="951563" y="2307038"/>
            <a:ext cx="1402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Convivencia</a:t>
            </a:r>
            <a:br>
              <a:rPr lang="es-CL" dirty="0"/>
            </a:br>
            <a:r>
              <a:rPr lang="es-CL" dirty="0"/>
              <a:t>escolar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E1FA662-5F13-1A4E-B200-0B20AF5AECD2}"/>
              </a:ext>
            </a:extLst>
          </p:cNvPr>
          <p:cNvSpPr/>
          <p:nvPr/>
        </p:nvSpPr>
        <p:spPr>
          <a:xfrm>
            <a:off x="6046125" y="443108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>
                <a:solidFill>
                  <a:schemeClr val="bg2">
                    <a:lumMod val="25000"/>
                  </a:schemeClr>
                </a:solidFill>
              </a:rPr>
              <a:t>Dirigido a: </a:t>
            </a:r>
            <a:r>
              <a:rPr lang="es-CL" dirty="0" smtClean="0">
                <a:solidFill>
                  <a:schemeClr val="bg2">
                    <a:lumMod val="25000"/>
                  </a:schemeClr>
                </a:solidFill>
              </a:rPr>
              <a:t>Estudiantes</a:t>
            </a:r>
            <a:endParaRPr lang="es-CL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CC2FB3D-0DFA-8846-8341-4BF07216BA15}"/>
              </a:ext>
            </a:extLst>
          </p:cNvPr>
          <p:cNvSpPr/>
          <p:nvPr/>
        </p:nvSpPr>
        <p:spPr>
          <a:xfrm>
            <a:off x="6043114" y="476781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>
                <a:solidFill>
                  <a:schemeClr val="bg2">
                    <a:lumMod val="25000"/>
                  </a:schemeClr>
                </a:solidFill>
              </a:rPr>
              <a:t>Marzo 2022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345F745-1AB4-0B4A-8CFA-2A87282B89BF}"/>
              </a:ext>
            </a:extLst>
          </p:cNvPr>
          <p:cNvSpPr txBox="1"/>
          <p:nvPr/>
        </p:nvSpPr>
        <p:spPr>
          <a:xfrm>
            <a:off x="3164317" y="2848013"/>
            <a:ext cx="1402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No al ciberacoso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3B9DD92-A2CF-4944-BAB0-6F0A66BB4A27}"/>
              </a:ext>
            </a:extLst>
          </p:cNvPr>
          <p:cNvSpPr txBox="1"/>
          <p:nvPr/>
        </p:nvSpPr>
        <p:spPr>
          <a:xfrm>
            <a:off x="5769238" y="3241011"/>
            <a:ext cx="5607170" cy="1080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s-ES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¿Cómo nos unimos para prevenir el ciberacoso?</a:t>
            </a:r>
            <a:endParaRPr lang="es-CL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479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E1662C5C-0A36-BC4B-92EE-E1890452A944}"/>
              </a:ext>
            </a:extLst>
          </p:cNvPr>
          <p:cNvSpPr/>
          <p:nvPr/>
        </p:nvSpPr>
        <p:spPr>
          <a:xfrm>
            <a:off x="970085" y="2154264"/>
            <a:ext cx="5288643" cy="3146156"/>
          </a:xfrm>
          <a:prstGeom prst="roundRect">
            <a:avLst>
              <a:gd name="adj" fmla="val 9099"/>
            </a:avLst>
          </a:prstGeom>
          <a:solidFill>
            <a:srgbClr val="6DB5E6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ctr"/>
          <a:lstStyle/>
          <a:p>
            <a:pPr algn="just"/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Algunas de las prácticas que existen en estos espacios digitales que son importantes de conocer y abordar tanto en la escuela como en la familia, son: ciberbullying o ciberacoso, grooming, sexting, entre otros. </a:t>
            </a:r>
          </a:p>
          <a:p>
            <a:pPr algn="just"/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 este taller, nos enfocaremos en abordar una de estas prácticas: </a:t>
            </a:r>
          </a:p>
          <a:p>
            <a:pPr algn="just"/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Ciberbullying / Ciberacoso.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90970D1-426E-7E4A-8287-96882A52B9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83" b="14178"/>
          <a:stretch/>
        </p:blipFill>
        <p:spPr>
          <a:xfrm>
            <a:off x="6658950" y="1195588"/>
            <a:ext cx="5208372" cy="566241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49407CA-3F67-324B-BE1A-EE5741C8C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950" y="1751308"/>
            <a:ext cx="1346030" cy="134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78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FE1A7280-939E-EA42-9C35-BE6345FB5643}"/>
              </a:ext>
            </a:extLst>
          </p:cNvPr>
          <p:cNvSpPr/>
          <p:nvPr/>
        </p:nvSpPr>
        <p:spPr>
          <a:xfrm>
            <a:off x="1351006" y="2402055"/>
            <a:ext cx="9489988" cy="2053889"/>
          </a:xfrm>
          <a:prstGeom prst="roundRect">
            <a:avLst>
              <a:gd name="adj" fmla="val 9099"/>
            </a:avLst>
          </a:prstGeom>
          <a:solidFill>
            <a:srgbClr val="6DB5E6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ctr"/>
          <a:lstStyle/>
          <a:p>
            <a:pPr algn="just"/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refiere a la intimidación psicológica, hostigamiento o acoso que se produce entre pares; sostenida en el tiempo y cometida con cierta regularidad, utilizando como medio las Tecnologías </a:t>
            </a: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la Información y la C</a:t>
            </a:r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omunicación (TIC).</a:t>
            </a:r>
          </a:p>
          <a:p>
            <a:endParaRPr lang="es-CL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(Mineduc (2021). Hay palabras que matan. Ciberacoso en 100 palabras.)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A3F81283-4C68-CA46-BD8E-D7764409C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29" y="1093026"/>
            <a:ext cx="8864573" cy="5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322388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22388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22388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22388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22388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223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223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223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223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s-CL" altLang="es-CL" sz="2800" b="1" dirty="0">
                <a:solidFill>
                  <a:srgbClr val="C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Ciberacoso / Ciberbullying, ¿Qué es?</a:t>
            </a:r>
            <a:endParaRPr lang="es-CL" altLang="es-CL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550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ED8E56E1-2633-0E4E-80BF-B4E6F4F18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29" y="1093026"/>
            <a:ext cx="8864573" cy="5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322388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22388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22388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22388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22388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223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223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223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223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s-CL" altLang="es-CL" sz="2800" b="1" dirty="0">
                <a:solidFill>
                  <a:srgbClr val="C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Ciberacoso / Ciberbullying, ¿Qué es?</a:t>
            </a:r>
            <a:endParaRPr lang="es-CL" altLang="es-CL" sz="2800" b="1" dirty="0">
              <a:solidFill>
                <a:srgbClr val="C00000"/>
              </a:solidFill>
            </a:endParaRPr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CA7EAB5C-F635-E745-8D6B-CBE6E4D9D2DC}"/>
              </a:ext>
            </a:extLst>
          </p:cNvPr>
          <p:cNvSpPr/>
          <p:nvPr/>
        </p:nvSpPr>
        <p:spPr>
          <a:xfrm>
            <a:off x="1351006" y="2045668"/>
            <a:ext cx="9489988" cy="3580217"/>
          </a:xfrm>
          <a:prstGeom prst="roundRect">
            <a:avLst>
              <a:gd name="adj" fmla="val 6121"/>
            </a:avLst>
          </a:prstGeom>
          <a:solidFill>
            <a:srgbClr val="6FB5E4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ctr"/>
          <a:lstStyle/>
          <a:p>
            <a:pPr algn="just"/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 el hostigamiento sistemático y sostenido en el tiempo entre niños, niñas o adolescentes a través de plataformas digitales. </a:t>
            </a:r>
          </a:p>
          <a:p>
            <a:pPr algn="just"/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Este tipo de hostigamiento o acoso puede tener múltiples formas: a través de la discriminación, de la exclusión, de la burla o de las agresiones. </a:t>
            </a:r>
          </a:p>
          <a:p>
            <a:pPr algn="just"/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También puede darse en diversas plataformas y formatos, como publicaciones, memes, videos, hashtags, exclusiones en grupos de </a:t>
            </a: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WhatsApp, </a:t>
            </a: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comentarios, etc.</a:t>
            </a:r>
          </a:p>
          <a:p>
            <a:pPr algn="just"/>
            <a:endParaRPr lang="es-E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L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(Unicef (2020).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Guía de sensibilización sobre Convivencia Digital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436799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E5452814-A8BE-D647-AD3F-E98EC5D86860}"/>
              </a:ext>
            </a:extLst>
          </p:cNvPr>
          <p:cNvSpPr/>
          <p:nvPr/>
        </p:nvSpPr>
        <p:spPr>
          <a:xfrm>
            <a:off x="755629" y="1813270"/>
            <a:ext cx="5209339" cy="4125472"/>
          </a:xfrm>
          <a:prstGeom prst="roundRect">
            <a:avLst>
              <a:gd name="adj" fmla="val 6685"/>
            </a:avLst>
          </a:prstGeom>
          <a:solidFill>
            <a:srgbClr val="6DB5E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ctr"/>
          <a:lstStyle/>
          <a:p>
            <a:pPr marL="342891" indent="-34289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95000"/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 cada grupo tendrán dos juegos de tarjetas.</a:t>
            </a:r>
          </a:p>
          <a:p>
            <a:pPr marL="342891" indent="-34289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95000"/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Las tarjetas celeste contienen preguntas, con alternativas de respuestas. Cada uno tomará una tarjeta y responderá la pregunta que ahí se encuentra. </a:t>
            </a:r>
          </a:p>
          <a:p>
            <a:pPr marL="342891" indent="-34289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95000"/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Para conocer la respuesta correcta, tomarán la tarjeta con el mismo número de la pregunta en el mazo de tarjetas amarillas. </a:t>
            </a:r>
          </a:p>
          <a:p>
            <a:pPr marL="342891" indent="-34289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95000"/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Luego compartirán con sus compañeros aquellos aspectos que más le han llamado la atención acerca del contenido de estas tarjetas. 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B76CB676-9FC0-D14C-AD3A-0B7CC3581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29" y="1110789"/>
            <a:ext cx="8864573" cy="5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322388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22388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22388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22388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22388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223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223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223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223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s-CL" altLang="es-CL" sz="2800" b="1" dirty="0">
                <a:solidFill>
                  <a:srgbClr val="C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Actividad 2: Preguntas y Respuestas </a:t>
            </a:r>
            <a:endParaRPr lang="es-CL" altLang="es-CL" sz="2800" b="1" dirty="0">
              <a:solidFill>
                <a:srgbClr val="C00000"/>
              </a:solidFill>
            </a:endParaRPr>
          </a:p>
        </p:txBody>
      </p:sp>
      <p:pic>
        <p:nvPicPr>
          <p:cNvPr id="7" name="Google Shape;210;p29" descr="Interfaz de usuario gráfica, Texto, Aplicación&#10;&#10;Descripción generada automáticamente con confianza medi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649401">
            <a:off x="8871743" y="2161281"/>
            <a:ext cx="2246744" cy="3598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11;p29" descr="Imagen de la pantalla de un celular con letras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372031">
            <a:off x="6630932" y="1629739"/>
            <a:ext cx="2246744" cy="3598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9651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B9EB45F1-4766-EF47-8844-0CCE78365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29" y="1110789"/>
            <a:ext cx="8864573" cy="5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322388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22388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22388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22388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22388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223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223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223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223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s-CL" altLang="es-CL" sz="2800" b="1" dirty="0">
                <a:solidFill>
                  <a:srgbClr val="C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Actividad 2: Preguntas y Respuestas </a:t>
            </a:r>
            <a:endParaRPr lang="es-CL" altLang="es-CL" sz="2800" b="1" dirty="0">
              <a:solidFill>
                <a:srgbClr val="C00000"/>
              </a:solidFill>
            </a:endParaRPr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7B94FA74-BA65-1B4E-8894-935A5A245426}"/>
              </a:ext>
            </a:extLst>
          </p:cNvPr>
          <p:cNvSpPr/>
          <p:nvPr/>
        </p:nvSpPr>
        <p:spPr>
          <a:xfrm>
            <a:off x="721521" y="1784995"/>
            <a:ext cx="6282784" cy="3957853"/>
          </a:xfrm>
          <a:prstGeom prst="roundRect">
            <a:avLst>
              <a:gd name="adj" fmla="val 6617"/>
            </a:avLst>
          </a:prstGeom>
          <a:solidFill>
            <a:srgbClr val="6DB5E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95000"/>
            </a:pP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 plenaria, con todo el curso, cada grupo compartirá los aspectos que más le llamaron la atención acerca del contenido de las tarjetas.</a:t>
            </a:r>
          </a:p>
          <a:p>
            <a:pPr marL="342891" indent="-342891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95000"/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¿Qué fue lo que más les llamó la atención?</a:t>
            </a:r>
          </a:p>
          <a:p>
            <a:pPr marL="342891" indent="-342891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95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convivencia digital es parte de nuestra convivencia como curso o colegio, aunque muchas veces ocurra desde nuestras casas, ¿Por qué?</a:t>
            </a:r>
            <a:endParaRPr lang="es-C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891" indent="-342891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95000"/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¿Conocían todos los términos que se mencionan en las tarjetas? ¿Cuál les llamó más la atención? ¿Por qué?</a:t>
            </a:r>
          </a:p>
          <a:p>
            <a:pPr marL="342891" indent="-342891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95000"/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¿Con qué se quedan respecto a lo que se debe hacer ante un caso de acoso o ciberacoso? ¿Por qué?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F262EF5-C066-6740-8A71-95503753B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156" y="2512239"/>
            <a:ext cx="4152323" cy="250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915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C08A95D8-3F47-0844-A87A-A7760833E4FD}"/>
              </a:ext>
            </a:extLst>
          </p:cNvPr>
          <p:cNvSpPr txBox="1">
            <a:spLocks/>
          </p:cNvSpPr>
          <p:nvPr/>
        </p:nvSpPr>
        <p:spPr>
          <a:xfrm>
            <a:off x="755629" y="1643862"/>
            <a:ext cx="10377236" cy="3071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1800" dirty="0">
                <a:solidFill>
                  <a:schemeClr val="accent1">
                    <a:lumMod val="50000"/>
                  </a:schemeClr>
                </a:solidFill>
              </a:rPr>
              <a:t>Considerando el trabajo que hemos realizado hoy y respondiendo a las siguientes preguntas:</a:t>
            </a:r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0B85A96F-20AA-9A4C-AADD-25A561ED9741}"/>
              </a:ext>
            </a:extLst>
          </p:cNvPr>
          <p:cNvSpPr/>
          <p:nvPr/>
        </p:nvSpPr>
        <p:spPr>
          <a:xfrm>
            <a:off x="755629" y="3070836"/>
            <a:ext cx="4110839" cy="1758703"/>
          </a:xfrm>
          <a:prstGeom prst="roundRect">
            <a:avLst>
              <a:gd name="adj" fmla="val 10153"/>
            </a:avLst>
          </a:prstGeom>
          <a:solidFill>
            <a:srgbClr val="6DB5E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ctr"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Como curso, ¿Qué podemos hacer para prevenir situaciones de riesgo en la convivencia digital?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¿Qué podemos hacer para prevenir el ciberacoso?</a:t>
            </a:r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7C6E91A1-4E8D-FE49-9C00-35705BE9938D}"/>
              </a:ext>
            </a:extLst>
          </p:cNvPr>
          <p:cNvSpPr/>
          <p:nvPr/>
        </p:nvSpPr>
        <p:spPr>
          <a:xfrm>
            <a:off x="5067946" y="2074958"/>
            <a:ext cx="6214820" cy="4186358"/>
          </a:xfrm>
          <a:prstGeom prst="roundRect">
            <a:avLst>
              <a:gd name="adj" fmla="val 5718"/>
            </a:avLst>
          </a:prstGeom>
          <a:solidFill>
            <a:schemeClr val="accent4">
              <a:lumMod val="60000"/>
              <a:lumOff val="40000"/>
              <a:alpha val="2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ctr"/>
          <a:lstStyle/>
          <a:p>
            <a:pPr marL="285744" indent="-285744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95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Cada grupo debe elaborar un afiche que exprese </a:t>
            </a: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tres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propuestas de acciones a desarrollar para prevenir situaciones de riesgo en la convivencia digital. (El afiche puede ser elaborado en alguna aplicación como 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Moodboard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285744" indent="-285744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95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Cada grupo coloca su afiche en los muros de la sala de clases y expone sus propuestas al resto de los compañeros. (También, puede ser presentado en 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Power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Point)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25F3EFB-8956-7F46-8CEE-379C2ED91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29" y="1120520"/>
            <a:ext cx="5235655" cy="5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322388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22388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22388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22388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22388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223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223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223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223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s-CL" altLang="es-CL" sz="2800" b="1" dirty="0">
                <a:solidFill>
                  <a:srgbClr val="C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Actividad 3. Muro de las acciones.</a:t>
            </a:r>
            <a:endParaRPr lang="es-CL" altLang="es-CL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792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9430CC51-5261-0C47-B8D5-DC0A14FA87B3}"/>
              </a:ext>
            </a:extLst>
          </p:cNvPr>
          <p:cNvSpPr/>
          <p:nvPr/>
        </p:nvSpPr>
        <p:spPr>
          <a:xfrm>
            <a:off x="755629" y="1937288"/>
            <a:ext cx="7224589" cy="1122490"/>
          </a:xfrm>
          <a:prstGeom prst="roundRect">
            <a:avLst>
              <a:gd name="adj" fmla="val 7806"/>
            </a:avLst>
          </a:prstGeom>
          <a:solidFill>
            <a:srgbClr val="6DB5E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ctr"/>
          <a:lstStyle/>
          <a:p>
            <a:pPr marL="285744" indent="-285744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95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Como curso, consensuar por dónde comenzarán a trabajar. Para ello, seleccionar y priorizar 3 acciones que se implementarán para prevenir o abordar situaciones que amenacen la convivencia digital. </a:t>
            </a:r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3E7BF1CA-BF6E-C045-92A6-1B4A133BEF5B}"/>
              </a:ext>
            </a:extLst>
          </p:cNvPr>
          <p:cNvSpPr/>
          <p:nvPr/>
        </p:nvSpPr>
        <p:spPr>
          <a:xfrm>
            <a:off x="755629" y="3282266"/>
            <a:ext cx="7224589" cy="2963551"/>
          </a:xfrm>
          <a:prstGeom prst="roundRect">
            <a:avLst>
              <a:gd name="adj" fmla="val 4776"/>
            </a:avLst>
          </a:prstGeom>
          <a:solidFill>
            <a:schemeClr val="accent4">
              <a:lumMod val="60000"/>
              <a:lumOff val="40000"/>
              <a:alpha val="2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95000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lograr implementarlas, se sugiere responder a las siguientes preguntas:</a:t>
            </a:r>
            <a:endParaRPr lang="es-ES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891" indent="-342891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95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¿Qué harán? (Actividad)</a:t>
            </a:r>
          </a:p>
          <a:p>
            <a:pPr marL="342891" indent="-342891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95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¿Para qué lo harán? (Objetivo, qué quieren lograr)</a:t>
            </a:r>
          </a:p>
          <a:p>
            <a:pPr marL="342891" indent="-342891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95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¿Cuándo lo harán?</a:t>
            </a:r>
          </a:p>
          <a:p>
            <a:pPr marL="342891" indent="-342891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95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¿Quién o quiénes lo harán?</a:t>
            </a:r>
          </a:p>
          <a:p>
            <a:pPr marL="342891" indent="-342891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95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¿Cómo sabrán que lo han conseguido?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6B47164-2DBF-854B-BC83-6A906E497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476" y="2247576"/>
            <a:ext cx="3160895" cy="2362848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563FFF1D-3272-4C45-846E-6C08AC116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29" y="1120520"/>
            <a:ext cx="5235655" cy="5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322388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22388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22388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22388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22388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223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223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223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223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s-CL" altLang="es-CL" sz="2800" b="1" dirty="0">
                <a:solidFill>
                  <a:srgbClr val="C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Actividad 3. Muro de las acciones.</a:t>
            </a:r>
            <a:endParaRPr lang="es-CL" altLang="es-CL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340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58A7711-8645-864C-9094-F1252E64A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731" y="1357816"/>
            <a:ext cx="5314269" cy="563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322388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22388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22388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22388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22388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223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223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223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223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s-CL" altLang="es-CL" sz="2800" b="1" dirty="0">
                <a:solidFill>
                  <a:srgbClr val="C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Actividad de cierre</a:t>
            </a:r>
            <a:endParaRPr lang="es-CL" altLang="es-CL" sz="2800" b="1" dirty="0">
              <a:solidFill>
                <a:srgbClr val="C00000"/>
              </a:solidFill>
            </a:endParaRPr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6FA6EB73-2D3B-2F4F-BAA8-B6AE9A4DF4DF}"/>
              </a:ext>
            </a:extLst>
          </p:cNvPr>
          <p:cNvSpPr/>
          <p:nvPr/>
        </p:nvSpPr>
        <p:spPr>
          <a:xfrm>
            <a:off x="781730" y="2260167"/>
            <a:ext cx="6533470" cy="2865472"/>
          </a:xfrm>
          <a:prstGeom prst="roundRect">
            <a:avLst>
              <a:gd name="adj" fmla="val 8134"/>
            </a:avLst>
          </a:prstGeom>
          <a:solidFill>
            <a:srgbClr val="6DB5E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ctr"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95000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Para finalizar,  se invita a que cada uno responda a las siguientes preguntas para conocer su percepción del taller y que luego las compartan con el curso:</a:t>
            </a:r>
            <a:endParaRPr lang="es-E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95000"/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¿Qué aprendí en el taller?</a:t>
            </a:r>
            <a:endParaRPr lang="es-CL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95000"/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¿Cómo me sirve lo que conversamos en el taller?</a:t>
            </a:r>
            <a:endParaRPr lang="es-CL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95000"/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¿Qué me comprometo a hacer para que vivamos una convivencia digital sin problemas en el curso/ escuela?</a:t>
            </a:r>
            <a:endParaRPr lang="es-CL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BFF19F8-5597-FE4C-8CCB-F38B68027B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45"/>
          <a:stretch/>
        </p:blipFill>
        <p:spPr>
          <a:xfrm>
            <a:off x="8272590" y="2542875"/>
            <a:ext cx="3137680" cy="230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71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267855" y="2294376"/>
            <a:ext cx="12043603" cy="4392898"/>
            <a:chOff x="267855" y="2294376"/>
            <a:chExt cx="12043603" cy="4392898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95AE9A23-7AE3-3D4F-ABEC-0DADFDC6F5F2}"/>
                </a:ext>
              </a:extLst>
            </p:cNvPr>
            <p:cNvSpPr/>
            <p:nvPr/>
          </p:nvSpPr>
          <p:spPr>
            <a:xfrm>
              <a:off x="6278947" y="2294376"/>
              <a:ext cx="2463209" cy="593272"/>
            </a:xfrm>
            <a:prstGeom prst="rect">
              <a:avLst/>
            </a:prstGeom>
            <a:solidFill>
              <a:srgbClr val="6CB5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2200" dirty="0">
                  <a:solidFill>
                    <a:schemeClr val="bg1"/>
                  </a:solidFill>
                </a:rPr>
                <a:t>Taller de reflexión</a:t>
              </a: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395AB3E1-0B3C-AF46-9118-C32A83DC130B}"/>
                </a:ext>
              </a:extLst>
            </p:cNvPr>
            <p:cNvSpPr txBox="1"/>
            <p:nvPr/>
          </p:nvSpPr>
          <p:spPr>
            <a:xfrm>
              <a:off x="5938571" y="3119091"/>
              <a:ext cx="5607170" cy="1080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800"/>
                </a:lnSpc>
              </a:pPr>
              <a:r>
                <a:rPr lang="es-ES" sz="4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¿Cómo nos unimos para prevenir el ciberacoso?</a:t>
              </a:r>
              <a:endParaRPr lang="es-CL" sz="40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41C5BF7E-DAEC-3F45-845A-37113F5BBBE6}"/>
                </a:ext>
              </a:extLst>
            </p:cNvPr>
            <p:cNvSpPr/>
            <p:nvPr/>
          </p:nvSpPr>
          <p:spPr>
            <a:xfrm>
              <a:off x="6215458" y="4431086"/>
              <a:ext cx="6096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s-CL" dirty="0">
                  <a:solidFill>
                    <a:schemeClr val="bg2">
                      <a:lumMod val="25000"/>
                    </a:schemeClr>
                  </a:solidFill>
                </a:rPr>
                <a:t>Dirigido a: </a:t>
              </a:r>
              <a:r>
                <a:rPr lang="es-CL" dirty="0" smtClean="0">
                  <a:solidFill>
                    <a:schemeClr val="bg2">
                      <a:lumMod val="25000"/>
                    </a:schemeClr>
                  </a:solidFill>
                </a:rPr>
                <a:t>Estudiantes</a:t>
              </a:r>
              <a:endParaRPr lang="es-CL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9015A78B-FEFA-5A46-A129-5210FC062C10}"/>
                </a:ext>
              </a:extLst>
            </p:cNvPr>
            <p:cNvSpPr/>
            <p:nvPr/>
          </p:nvSpPr>
          <p:spPr>
            <a:xfrm>
              <a:off x="6212447" y="4767815"/>
              <a:ext cx="6096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s-CL" dirty="0">
                  <a:solidFill>
                    <a:schemeClr val="bg2">
                      <a:lumMod val="25000"/>
                    </a:schemeClr>
                  </a:solidFill>
                </a:rPr>
                <a:t>Marzo 2022</a:t>
              </a:r>
            </a:p>
          </p:txBody>
        </p:sp>
        <p:sp>
          <p:nvSpPr>
            <p:cNvPr id="3" name="CuadroTexto 2"/>
            <p:cNvSpPr txBox="1"/>
            <p:nvPr/>
          </p:nvSpPr>
          <p:spPr>
            <a:xfrm>
              <a:off x="267855" y="3270954"/>
              <a:ext cx="5172363" cy="3416320"/>
            </a:xfrm>
            <a:prstGeom prst="rect">
              <a:avLst/>
            </a:prstGeom>
            <a:solidFill>
              <a:srgbClr val="6DB5E5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endParaRPr lang="es-ES" sz="1200" b="1" dirty="0">
                <a:solidFill>
                  <a:schemeClr val="bg1"/>
                </a:solidFill>
                <a:hlinkClick r:id="rId2"/>
              </a:endParaRPr>
            </a:p>
            <a:p>
              <a:pPr algn="ctr">
                <a:lnSpc>
                  <a:spcPct val="200000"/>
                </a:lnSpc>
              </a:pPr>
              <a:r>
                <a:rPr lang="es-ES" sz="2400" b="1" dirty="0">
                  <a:solidFill>
                    <a:schemeClr val="bg1"/>
                  </a:solidFill>
                  <a:hlinkClick r:id="rId2"/>
                </a:rPr>
                <a:t>www.mineduc.cl</a:t>
              </a:r>
              <a:r>
                <a:rPr lang="es-ES" sz="2400" b="1" dirty="0">
                  <a:solidFill>
                    <a:schemeClr val="bg1"/>
                  </a:solidFill>
                </a:rPr>
                <a:t> </a:t>
              </a:r>
            </a:p>
            <a:p>
              <a:pPr algn="ctr">
                <a:lnSpc>
                  <a:spcPct val="200000"/>
                </a:lnSpc>
              </a:pPr>
              <a:r>
                <a:rPr lang="es-ES" sz="2400" b="1" dirty="0">
                  <a:solidFill>
                    <a:schemeClr val="bg1"/>
                  </a:solidFill>
                  <a:hlinkClick r:id="rId3"/>
                </a:rPr>
                <a:t>www.supereduc.cl</a:t>
              </a:r>
              <a:endParaRPr lang="es-ES" sz="2400" b="1" dirty="0">
                <a:solidFill>
                  <a:schemeClr val="bg1"/>
                </a:solidFill>
              </a:endParaRPr>
            </a:p>
            <a:p>
              <a:pPr algn="ctr">
                <a:lnSpc>
                  <a:spcPct val="200000"/>
                </a:lnSpc>
              </a:pPr>
              <a:r>
                <a:rPr lang="es-ES" sz="2400" b="1" dirty="0">
                  <a:solidFill>
                    <a:schemeClr val="bg1"/>
                  </a:solidFill>
                  <a:hlinkClick r:id="rId4"/>
                </a:rPr>
                <a:t>www.agenciaeducacion.cl</a:t>
              </a:r>
              <a:endParaRPr lang="es-ES" sz="2400" b="1" dirty="0">
                <a:solidFill>
                  <a:schemeClr val="bg1"/>
                </a:solidFill>
              </a:endParaRPr>
            </a:p>
            <a:p>
              <a:pPr algn="ctr"/>
              <a:endParaRPr lang="es-ES" sz="2400" b="1" dirty="0">
                <a:solidFill>
                  <a:schemeClr val="bg1"/>
                </a:solidFill>
              </a:endParaRPr>
            </a:p>
            <a:p>
              <a:pPr algn="ctr"/>
              <a:r>
                <a:rPr lang="es-ES" sz="2400" b="1" dirty="0">
                  <a:solidFill>
                    <a:schemeClr val="bg1"/>
                  </a:solidFill>
                </a:rPr>
                <a:t> </a:t>
              </a:r>
              <a:endParaRPr lang="es-CL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5531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243900" y="1707837"/>
            <a:ext cx="1925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Nota de género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5C86EE9-0355-074B-9F60-08CF06A05BBF}"/>
              </a:ext>
            </a:extLst>
          </p:cNvPr>
          <p:cNvSpPr/>
          <p:nvPr/>
        </p:nvSpPr>
        <p:spPr>
          <a:xfrm>
            <a:off x="4243900" y="2087296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/>
            <a:r>
              <a:rPr lang="es-ES" altLang="es-CL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  <a:sym typeface="Arial" panose="020B0604020202020204" pitchFamily="34" charset="0"/>
              </a:rPr>
              <a:t>Esta publicación, y las asociadas a ella, usan criterios de lenguaje inclusivo tales como núcleos femeninos y no solo masculinos, según sentido particular [ej., </a:t>
            </a:r>
            <a:r>
              <a:rPr lang="es-ES" altLang="es-CL" i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  <a:sym typeface="Arial" panose="020B0604020202020204" pitchFamily="34" charset="0"/>
              </a:rPr>
              <a:t>madres, padres y apoderados</a:t>
            </a:r>
            <a:r>
              <a:rPr lang="es-ES" altLang="es-CL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  <a:sym typeface="Arial" panose="020B0604020202020204" pitchFamily="34" charset="0"/>
              </a:rPr>
              <a:t>], integración de género en nomenclaturas específicas [ej., </a:t>
            </a:r>
            <a:r>
              <a:rPr lang="es-ES" altLang="es-CL" i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  <a:sym typeface="Arial" panose="020B0604020202020204" pitchFamily="34" charset="0"/>
              </a:rPr>
              <a:t>director(a)</a:t>
            </a:r>
            <a:r>
              <a:rPr lang="es-ES" altLang="es-CL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  <a:sym typeface="Arial" panose="020B0604020202020204" pitchFamily="34" charset="0"/>
              </a:rPr>
              <a:t>] o empleo del femenino en usos históricamente masculinos [ej., </a:t>
            </a:r>
            <a:r>
              <a:rPr lang="es-ES" altLang="es-CL" i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  <a:sym typeface="Arial" panose="020B0604020202020204" pitchFamily="34" charset="0"/>
              </a:rPr>
              <a:t>ciudadanía </a:t>
            </a:r>
            <a:r>
              <a:rPr lang="es-ES" altLang="es-CL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  <a:sym typeface="Arial" panose="020B0604020202020204" pitchFamily="34" charset="0"/>
              </a:rPr>
              <a:t>en vez de </a:t>
            </a:r>
            <a:r>
              <a:rPr lang="es-ES" altLang="es-CL" i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  <a:sym typeface="Arial" panose="020B0604020202020204" pitchFamily="34" charset="0"/>
              </a:rPr>
              <a:t>ciudadanos</a:t>
            </a:r>
            <a:r>
              <a:rPr lang="es-ES" altLang="es-CL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  <a:sym typeface="Arial" panose="020B0604020202020204" pitchFamily="34" charset="0"/>
              </a:rPr>
              <a:t>], entre otros. Sin embargo, para evitar la saturación gráfica y léxica, que dificulta la comprensión y limita la fluidez de lo expresado, y en consonancia con la norma de la Real Academia Española, se usará el masculino sin marcar la oposición de géneros en la mayoría de los nombres y determinantes que el texto provea [ej., </a:t>
            </a:r>
            <a:r>
              <a:rPr lang="es-ES" altLang="es-CL" i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  <a:sym typeface="Arial" panose="020B0604020202020204" pitchFamily="34" charset="0"/>
              </a:rPr>
              <a:t>los docentes</a:t>
            </a:r>
            <a:r>
              <a:rPr lang="es-ES" altLang="es-CL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  <a:sym typeface="Arial" panose="020B0604020202020204" pitchFamily="34" charset="0"/>
              </a:rPr>
              <a:t>], según su formato e intención comunicativa.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F72A682-7F4C-2B45-8F74-C688569F0B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5" t="24903" r="79407" b="39208"/>
          <a:stretch/>
        </p:blipFill>
        <p:spPr>
          <a:xfrm>
            <a:off x="723038" y="1707837"/>
            <a:ext cx="1782305" cy="246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292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74078" y="1767468"/>
            <a:ext cx="7075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C00000"/>
              </a:buClr>
              <a:buSzPct val="95000"/>
              <a:buFont typeface="Arial" panose="020B0604020202020204" pitchFamily="34" charset="0"/>
              <a:buChar char="•"/>
              <a:tabLst>
                <a:tab pos="269868" algn="l"/>
                <a:tab pos="630223" algn="l"/>
              </a:tabLst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Establecer, mediante la reflexión grupal de los estudiantes, propuestas de intervención y/o prevención para ser un buen ciudadano digital.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52CB79A-0D81-954F-97D9-9647635AF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360" y="3202628"/>
            <a:ext cx="1158801" cy="1404607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558A7711-8645-864C-9094-F1252E64A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7582" y="1192445"/>
            <a:ext cx="2190066" cy="57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322388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22388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22388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22388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22388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223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223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223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223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s-CL" altLang="es-CL" sz="2000" b="1" dirty="0">
                <a:solidFill>
                  <a:srgbClr val="C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Objetivo General</a:t>
            </a:r>
            <a:endParaRPr lang="es-CL" altLang="es-CL" sz="2000" b="1" dirty="0">
              <a:solidFill>
                <a:srgbClr val="C00000"/>
              </a:solidFill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3774078" y="2915116"/>
            <a:ext cx="7075356" cy="3148711"/>
            <a:chOff x="3774078" y="2915116"/>
            <a:chExt cx="7075356" cy="3148711"/>
          </a:xfrm>
        </p:grpSpPr>
        <p:sp>
          <p:nvSpPr>
            <p:cNvPr id="10" name="Título 1">
              <a:extLst>
                <a:ext uri="{FF2B5EF4-FFF2-40B4-BE49-F238E27FC236}">
                  <a16:creationId xmlns:a16="http://schemas.microsoft.com/office/drawing/2014/main" id="{558A7711-8645-864C-9094-F1252E64A0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7582" y="2915116"/>
              <a:ext cx="2674698" cy="575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322388">
                <a:defRPr sz="2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322388">
                <a:defRPr sz="2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322388">
                <a:defRPr sz="2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322388">
                <a:defRPr sz="2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322388">
                <a:defRPr sz="2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32238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32238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32238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32238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s-CL" altLang="es-CL" sz="2000" b="1" dirty="0">
                  <a:solidFill>
                    <a:srgbClr val="C00000"/>
                  </a:solidFill>
                  <a:cs typeface="Calibri" panose="020F0502020204030204" pitchFamily="34" charset="0"/>
                  <a:sym typeface="Calibri" panose="020F0502020204030204" pitchFamily="34" charset="0"/>
                </a:rPr>
                <a:t>Objetivos Específicos</a:t>
              </a:r>
              <a:endParaRPr lang="es-CL" altLang="es-CL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3774078" y="3570837"/>
              <a:ext cx="7075356" cy="24929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>
                <a:spcBef>
                  <a:spcPts val="1200"/>
                </a:spcBef>
                <a:buClr>
                  <a:srgbClr val="C00000"/>
                </a:buClr>
                <a:buSzPct val="95000"/>
                <a:buFont typeface="Arial" panose="020B0604020202020204" pitchFamily="34" charset="0"/>
                <a:buChar char="•"/>
                <a:tabLst>
                  <a:tab pos="269868" algn="l"/>
                  <a:tab pos="630223" algn="l"/>
                </a:tabLst>
              </a:pPr>
              <a:r>
                <a:rPr lang="es-E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Generar un espacio de reflexión entre estudiantes respecto de sus dinámicas de convivencia digital.</a:t>
              </a:r>
            </a:p>
            <a:p>
              <a:pPr marL="342900" indent="-342900" algn="just">
                <a:spcBef>
                  <a:spcPts val="1200"/>
                </a:spcBef>
                <a:buClr>
                  <a:srgbClr val="C00000"/>
                </a:buClr>
                <a:buSzPct val="95000"/>
                <a:buFont typeface="Arial" panose="020B0604020202020204" pitchFamily="34" charset="0"/>
                <a:buChar char="•"/>
                <a:tabLst>
                  <a:tab pos="269868" algn="l"/>
                  <a:tab pos="630223" algn="l"/>
                </a:tabLst>
              </a:pPr>
              <a:r>
                <a:rPr lang="es-E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Distinguir qué dinámicas relacionales digitales están predominando en el grupo curso.</a:t>
              </a:r>
            </a:p>
            <a:p>
              <a:pPr marL="342900" indent="-342900" algn="just">
                <a:spcBef>
                  <a:spcPts val="1200"/>
                </a:spcBef>
                <a:buClr>
                  <a:srgbClr val="C00000"/>
                </a:buClr>
                <a:buSzPct val="95000"/>
                <a:buFont typeface="Arial" panose="020B0604020202020204" pitchFamily="34" charset="0"/>
                <a:buChar char="•"/>
                <a:tabLst>
                  <a:tab pos="269868" algn="l"/>
                  <a:tab pos="630223" algn="l"/>
                </a:tabLst>
              </a:pPr>
              <a:r>
                <a:rPr lang="es-E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Identificar las situaciones de riesgo para la convivencia digital.</a:t>
              </a:r>
            </a:p>
            <a:p>
              <a:pPr marL="342900" indent="-342900" algn="just">
                <a:spcBef>
                  <a:spcPts val="1200"/>
                </a:spcBef>
                <a:buClr>
                  <a:srgbClr val="C00000"/>
                </a:buClr>
                <a:buSzPct val="95000"/>
                <a:buFont typeface="Arial" panose="020B0604020202020204" pitchFamily="34" charset="0"/>
                <a:buChar char="•"/>
                <a:tabLst>
                  <a:tab pos="269868" algn="l"/>
                  <a:tab pos="630223" algn="l"/>
                </a:tabLst>
              </a:pPr>
              <a:r>
                <a:rPr lang="es-E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Generar propuestas de prevención y/o intervención en el curso o establecimiento.</a:t>
              </a:r>
            </a:p>
          </p:txBody>
        </p:sp>
        <p:sp>
          <p:nvSpPr>
            <p:cNvPr id="5" name="CuadroTexto 4"/>
            <p:cNvSpPr txBox="1"/>
            <p:nvPr/>
          </p:nvSpPr>
          <p:spPr>
            <a:xfrm>
              <a:off x="5474931" y="4524066"/>
              <a:ext cx="3566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dirty="0"/>
                <a:t>1</a:t>
              </a:r>
              <a:endParaRPr lang="es-CL" sz="1000" dirty="0"/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0" y="6354304"/>
            <a:ext cx="12192000" cy="503695"/>
            <a:chOff x="0" y="6354304"/>
            <a:chExt cx="12192000" cy="503695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0156254C-6861-6142-9DF4-44A9D4766B98}"/>
                </a:ext>
              </a:extLst>
            </p:cNvPr>
            <p:cNvSpPr/>
            <p:nvPr/>
          </p:nvSpPr>
          <p:spPr>
            <a:xfrm>
              <a:off x="0" y="6354304"/>
              <a:ext cx="12192000" cy="503695"/>
            </a:xfrm>
            <a:prstGeom prst="rect">
              <a:avLst/>
            </a:prstGeom>
            <a:solidFill>
              <a:srgbClr val="0069AD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i="1" dirty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 </a:t>
              </a:r>
              <a:r>
                <a:rPr lang="es-CL" sz="1100" dirty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Relaciones basadas en un buen o mal trato, en la inclusión o discriminación, en la participación respetuosa o no, entre otras. </a:t>
              </a:r>
              <a:endParaRPr lang="es-CL" sz="1100" dirty="0"/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2385340" y="6473176"/>
              <a:ext cx="28470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dirty="0">
                  <a:solidFill>
                    <a:schemeClr val="bg1"/>
                  </a:solidFill>
                </a:rPr>
                <a:t>1</a:t>
              </a:r>
              <a:endParaRPr lang="es-CL" sz="9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1865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58A7711-8645-864C-9094-F1252E64A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19" y="2939699"/>
            <a:ext cx="3273241" cy="57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322388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22388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22388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22388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22388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223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223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223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223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s-CL" altLang="es-CL" sz="2800" b="1" dirty="0">
                <a:solidFill>
                  <a:srgbClr val="C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Introducción al taller</a:t>
            </a:r>
            <a:endParaRPr lang="es-CL" altLang="es-CL" sz="2800" b="1" dirty="0">
              <a:solidFill>
                <a:srgbClr val="C0000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967566" y="1945061"/>
            <a:ext cx="678825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 tiempos de pandemia, tuvimos que adaptarnos para poder continuar aprendiendo, hicimos clases en línea y cada vez fuimos usando más las redes sociales para comunicarnos entre compañeros, con amigos, con profesores, directivos y otras personas tanto dentro como fuera del entorno escolar. </a:t>
            </a:r>
          </a:p>
          <a:p>
            <a:pPr algn="just"/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esta forma, la </a:t>
            </a: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convivencia digital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toma un rol más protagónico que nunca, por lo que resulta conveniente que los estudiantes y profesores se informen, reflexionen y propongan estrategias para prevenir posibles riesgos que pueden surgir en  espacios digitales, por ejemplo, el ciberacoso.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A08BD69-5D02-7C4D-9813-0D0564B29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528" y="3683666"/>
            <a:ext cx="898020" cy="90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280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7BC674DE-28B2-A74B-9895-039412A7889C}"/>
              </a:ext>
            </a:extLst>
          </p:cNvPr>
          <p:cNvSpPr/>
          <p:nvPr/>
        </p:nvSpPr>
        <p:spPr>
          <a:xfrm>
            <a:off x="755628" y="2585874"/>
            <a:ext cx="5799876" cy="1971382"/>
          </a:xfrm>
          <a:prstGeom prst="roundRect">
            <a:avLst>
              <a:gd name="adj" fmla="val 6902"/>
            </a:avLst>
          </a:prstGeom>
          <a:solidFill>
            <a:srgbClr val="6FB5E4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ctr"/>
          <a:lstStyle/>
          <a:p>
            <a:pPr algn="just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 la forma en que nos relacionamos con los demás en los entornos digitales: clases en línea, uso de internet y redes sociales (Instagram, WhatsApp, Facebook, YouTube, 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Tik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Tok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entre otros), donde no solo compartimos tareas, también publicamos fotos, videos, jugamos, opinamos, etc. 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315D7DA9-B4F7-F343-AB82-EB97E9A331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77" t="1" r="1" b="32902"/>
          <a:stretch/>
        </p:blipFill>
        <p:spPr>
          <a:xfrm flipH="1">
            <a:off x="7993042" y="2256513"/>
            <a:ext cx="4203647" cy="4601487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2FC1F522-2AD7-014C-8B87-B19BE7288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28" y="1042477"/>
            <a:ext cx="4846683" cy="667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322388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22388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22388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22388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22388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223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223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223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223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s-CL" altLang="es-CL" sz="28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¿Qué es la convivencia digital?</a:t>
            </a:r>
            <a:endParaRPr lang="es-CL" altLang="es-CL" sz="28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1467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7BC674DE-28B2-A74B-9895-039412A7889C}"/>
              </a:ext>
            </a:extLst>
          </p:cNvPr>
          <p:cNvSpPr/>
          <p:nvPr/>
        </p:nvSpPr>
        <p:spPr>
          <a:xfrm>
            <a:off x="755628" y="2122870"/>
            <a:ext cx="5928295" cy="3077210"/>
          </a:xfrm>
          <a:prstGeom prst="roundRect">
            <a:avLst>
              <a:gd name="adj" fmla="val 6639"/>
            </a:avLst>
          </a:prstGeom>
          <a:solidFill>
            <a:srgbClr val="6FB5E4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ctr"/>
          <a:lstStyle/>
          <a:p>
            <a:pPr algn="just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 esta nueva forma de convivir, se presentan muchas oportunidades, como la posibilidad de contactarnos con amigos que están lejos, informarnos de noticias de todo el mundo y ampliar nuestras redes de contacto. Sin embargo, también pueden generarse situaciones y comportamientos (en niños, jóvenes y adultos) que afectan a algunas personas y que los hacen sentir vulnerables, mientras que otros pueden aprovechar el espacio para mostrar conductas agresivas o que quizá no harían en la vida real. 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AD67A7C5-B7A3-E94C-904A-809C3E0B9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28" y="1042477"/>
            <a:ext cx="4846683" cy="667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322388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22388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22388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22388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22388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223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223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223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223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s-CL" altLang="es-CL" sz="28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¿Qué es la convivencia digital?</a:t>
            </a:r>
            <a:endParaRPr lang="es-CL" altLang="es-CL" sz="28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4055D4C-16F5-8045-BDEB-047D3F1648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084" b="24170"/>
          <a:stretch/>
        </p:blipFill>
        <p:spPr>
          <a:xfrm>
            <a:off x="7691000" y="1657613"/>
            <a:ext cx="4501000" cy="52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19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7061" y="3016285"/>
            <a:ext cx="5047340" cy="293487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516980" y="2022230"/>
            <a:ext cx="9249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Antes de conversar sobre el tema, los invito a ver el video </a:t>
            </a:r>
          </a:p>
          <a:p>
            <a:pPr algn="ctr"/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“En las redes sociales, ¿tratamos a los demás como quisiéramos ser tratados?”: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E1270CB-7407-EF46-8B2E-15110B4D0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28" y="1077469"/>
            <a:ext cx="8864573" cy="5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322388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22388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22388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22388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22388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223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223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223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223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s-CL" altLang="es-CL" sz="2800" b="1" dirty="0">
                <a:solidFill>
                  <a:srgbClr val="C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Actividad 1: ¿Qué observamos? ¿Cómo lo vivimos?</a:t>
            </a:r>
            <a:endParaRPr lang="es-CL" altLang="es-CL" sz="2800" b="1" dirty="0">
              <a:solidFill>
                <a:srgbClr val="C0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214948" y="6104709"/>
            <a:ext cx="3239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https://</a:t>
            </a:r>
            <a:r>
              <a:rPr lang="es-CL" dirty="0" smtClean="0"/>
              <a:t>youtu.be/M52BJHOzzQU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1051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E7697E79-68A3-1843-83EC-558BB159904E}"/>
              </a:ext>
            </a:extLst>
          </p:cNvPr>
          <p:cNvSpPr/>
          <p:nvPr/>
        </p:nvSpPr>
        <p:spPr>
          <a:xfrm>
            <a:off x="813046" y="1782994"/>
            <a:ext cx="5176274" cy="4910414"/>
          </a:xfrm>
          <a:prstGeom prst="roundRect">
            <a:avLst>
              <a:gd name="adj" fmla="val 4788"/>
            </a:avLst>
          </a:prstGeom>
          <a:solidFill>
            <a:srgbClr val="6CB5E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16000" rIns="216000" bIns="216000" rtlCol="0" anchor="ctr"/>
          <a:lstStyle/>
          <a:p>
            <a:pPr marL="269868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Ahora reúnanse en grupos y respondan a las siguientes preguntas: </a:t>
            </a:r>
          </a:p>
          <a:p>
            <a:pPr marL="269868"/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92153" indent="-3429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95000"/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¿Qué observan en el video?</a:t>
            </a:r>
          </a:p>
          <a:p>
            <a:pPr marL="792153" indent="-3429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95000"/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¿Qué formas de relación reconocen en el video? ¿Les llama la atención alguna en particular? ¿Por qué?</a:t>
            </a:r>
            <a:endParaRPr lang="es-CL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92153" indent="-3429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95000"/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Cuando juegan en línea, 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cuando </a:t>
            </a: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revisan sus redes sociales, ¿les ha pasado algo parecido? </a:t>
            </a:r>
          </a:p>
          <a:p>
            <a:pPr marL="792153" indent="-3429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95000"/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¿Cómo se sintieron cuando les pasó esto? ¿Qué hicieron?</a:t>
            </a:r>
          </a:p>
          <a:p>
            <a:pPr marL="792153" indent="-3429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95000"/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¿Cómo podrían prevenir que algo así suceda? ¿Qué harían?</a:t>
            </a:r>
            <a:endParaRPr lang="es-CL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id="{DC7271DF-B445-DB46-8159-5EC7B6F8BBB4}"/>
              </a:ext>
            </a:extLst>
          </p:cNvPr>
          <p:cNvSpPr/>
          <p:nvPr/>
        </p:nvSpPr>
        <p:spPr>
          <a:xfrm>
            <a:off x="6925023" y="3148369"/>
            <a:ext cx="3970286" cy="1611823"/>
          </a:xfrm>
          <a:prstGeom prst="roundRect">
            <a:avLst>
              <a:gd name="adj" fmla="val 8682"/>
            </a:avLst>
          </a:prstGeom>
          <a:solidFill>
            <a:srgbClr val="E53845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16000" rIns="216000" bIns="216000" rtlCol="0" anchor="ctr"/>
          <a:lstStyle/>
          <a:p>
            <a:pPr marL="269868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Recuerden:</a:t>
            </a:r>
          </a:p>
          <a:p>
            <a:pPr marL="612768" indent="-342900">
              <a:buClr>
                <a:srgbClr val="C00000"/>
              </a:buClr>
              <a:buSzPct val="95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Tienen tiempo acotado para responder.</a:t>
            </a:r>
          </a:p>
          <a:p>
            <a:pPr marL="612768" indent="-342900">
              <a:buClr>
                <a:srgbClr val="C00000"/>
              </a:buClr>
              <a:buSzPct val="95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Tomar nota para luego comentar sus respuestas con el curso.  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9F516FE-87DA-654D-8D31-08953B7A9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418" y="2477865"/>
            <a:ext cx="1075121" cy="1075121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05875B4-8067-0549-A957-27CCE6173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28" y="1077469"/>
            <a:ext cx="8864573" cy="5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322388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22388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22388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22388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22388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223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223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223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223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s-CL" altLang="es-CL" sz="2800" b="1" dirty="0">
                <a:solidFill>
                  <a:srgbClr val="C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Actividad 1: ¿Qué observamos? ¿Cómo lo vivimos?</a:t>
            </a:r>
            <a:endParaRPr lang="es-CL" altLang="es-CL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42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6B9FCC9-0CCD-1F49-B768-9304198E9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588" y="1850288"/>
            <a:ext cx="4793455" cy="3438783"/>
          </a:xfrm>
          <a:prstGeom prst="rect">
            <a:avLst/>
          </a:prstGeom>
        </p:spPr>
      </p:pic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2DF5938C-A0CD-9847-B73A-C96C3F642FAD}"/>
              </a:ext>
            </a:extLst>
          </p:cNvPr>
          <p:cNvSpPr/>
          <p:nvPr/>
        </p:nvSpPr>
        <p:spPr>
          <a:xfrm>
            <a:off x="6095768" y="1860875"/>
            <a:ext cx="5288643" cy="3428197"/>
          </a:xfrm>
          <a:prstGeom prst="roundRect">
            <a:avLst>
              <a:gd name="adj" fmla="val 9099"/>
            </a:avLst>
          </a:prstGeom>
          <a:solidFill>
            <a:srgbClr val="6DB5E6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ctr"/>
          <a:lstStyle/>
          <a:p>
            <a:pPr algn="just"/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Las redes sociales y el internet, en general, son espacios digitales en los que se generan y comparten diferentes tipos de información, nos pueden ayudar a aprender, además de compartir y hacer amigos. Pero también pueden ser un instrumento para molestar y hasta agredir a otros, lo que en un espacio como el curso o la escuela, puede afectar a estudiantes y a profesores, </a:t>
            </a: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influyendo en </a:t>
            </a: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convivencia.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0B8DDC2-13B7-A549-A940-C4C402261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949" y="1860875"/>
            <a:ext cx="1346030" cy="134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83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beracos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beracoso" id="{BBD55AB6-9398-5247-B8D8-D0BBD913E713}" vid="{336FC530-FA1F-4541-86B2-9D50A025B48A}"/>
    </a:ext>
  </a:extLst>
</a:theme>
</file>

<file path=ppt/theme/theme2.xml><?xml version="1.0" encoding="utf-8"?>
<a:theme xmlns:a="http://schemas.openxmlformats.org/drawingml/2006/main" name="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" id="{BD571C71-CDCB-E646-AE91-BABAF4EB11EE}" vid="{6B49BA66-5359-2A45-BE8C-F0994C5AAF66}"/>
    </a:ext>
  </a:extLst>
</a:theme>
</file>

<file path=ppt/theme/theme3.xml><?xml version="1.0" encoding="utf-8"?>
<a:theme xmlns:a="http://schemas.openxmlformats.org/drawingml/2006/main" name="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" id="{214EBBE2-B13E-2F4D-8FC7-58C42079CB44}" vid="{ECFD93B9-830E-E749-A327-04FC780F425D}"/>
    </a:ext>
  </a:extLst>
</a:theme>
</file>

<file path=ppt/theme/theme4.xml><?xml version="1.0" encoding="utf-8"?>
<a:theme xmlns:a="http://schemas.openxmlformats.org/drawingml/2006/main" name="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" id="{2EE4A342-5B1D-CF4D-A4FE-9E09923D5940}" vid="{4143B716-6933-DB41-9921-15E899CC0FD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ciberacoso</Template>
  <TotalTime>7441</TotalTime>
  <Words>1482</Words>
  <Application>Microsoft Office PowerPoint</Application>
  <PresentationFormat>Panorámica</PresentationFormat>
  <Paragraphs>99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Calibri</vt:lpstr>
      <vt:lpstr>ciberacoso</vt:lpstr>
      <vt:lpstr>3</vt:lpstr>
      <vt:lpstr>2</vt:lpstr>
      <vt:lpstr>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Ines Alejandra Soto Higuera</dc:creator>
  <cp:lastModifiedBy>Carlos Victor  Zuniga Gonzalez</cp:lastModifiedBy>
  <cp:revision>137</cp:revision>
  <dcterms:created xsi:type="dcterms:W3CDTF">2021-11-12T13:25:27Z</dcterms:created>
  <dcterms:modified xsi:type="dcterms:W3CDTF">2022-03-09T15:33:02Z</dcterms:modified>
</cp:coreProperties>
</file>